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09" r:id="rId3"/>
    <p:sldId id="293" r:id="rId4"/>
    <p:sldId id="265" r:id="rId5"/>
    <p:sldId id="287" r:id="rId6"/>
    <p:sldId id="288" r:id="rId7"/>
    <p:sldId id="289" r:id="rId8"/>
    <p:sldId id="305" r:id="rId9"/>
    <p:sldId id="290" r:id="rId10"/>
    <p:sldId id="291" r:id="rId11"/>
    <p:sldId id="292" r:id="rId12"/>
    <p:sldId id="294" r:id="rId13"/>
    <p:sldId id="295" r:id="rId14"/>
    <p:sldId id="306" r:id="rId15"/>
    <p:sldId id="296" r:id="rId16"/>
    <p:sldId id="297" r:id="rId17"/>
    <p:sldId id="298" r:id="rId18"/>
    <p:sldId id="300" r:id="rId19"/>
    <p:sldId id="307" r:id="rId20"/>
    <p:sldId id="301" r:id="rId21"/>
    <p:sldId id="302" r:id="rId22"/>
    <p:sldId id="308" r:id="rId23"/>
    <p:sldId id="303" r:id="rId24"/>
    <p:sldId id="304" r:id="rId25"/>
    <p:sldId id="282" r:id="rId26"/>
  </p:sldIdLst>
  <p:sldSz cx="12192000" cy="6858000"/>
  <p:notesSz cx="6858000" cy="9144000"/>
  <p:embeddedFontLst>
    <p:embeddedFont>
      <p:font typeface="나눔스퀘어 네오 Bold" pitchFamily="2" charset="-127"/>
      <p:bold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387" userDrawn="1">
          <p15:clr>
            <a:srgbClr val="A4A3A4"/>
          </p15:clr>
        </p15:guide>
        <p15:guide id="5" orient="horz" pos="1865" userDrawn="1">
          <p15:clr>
            <a:srgbClr val="A4A3A4"/>
          </p15:clr>
        </p15:guide>
        <p15:guide id="6" pos="6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DAE"/>
    <a:srgbClr val="F5F6F7"/>
    <a:srgbClr val="E7E6E6"/>
    <a:srgbClr val="F04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C65BE-8448-4702-B393-34E03AE07738}" v="1" dt="2024-06-30T11:53:30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2" autoAdjust="0"/>
    <p:restoredTop sz="95170" autoAdjust="0"/>
  </p:normalViewPr>
  <p:slideViewPr>
    <p:cSldViewPr snapToGrid="0">
      <p:cViewPr varScale="1">
        <p:scale>
          <a:sx n="118" d="100"/>
          <a:sy n="118" d="100"/>
        </p:scale>
        <p:origin x="240" y="272"/>
      </p:cViewPr>
      <p:guideLst>
        <p:guide orient="horz" pos="3339"/>
        <p:guide pos="3840"/>
        <p:guide orient="horz" pos="845"/>
        <p:guide orient="horz" pos="2387"/>
        <p:guide orient="horz" pos="1865"/>
        <p:guide pos="6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18EC3-0DF7-46E7-8E20-30487BFD9415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9399-32B6-48AE-ABA4-F8336A3EB9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9399-32B6-48AE-ABA4-F8336A3EB9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6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9399-32B6-48AE-ABA4-F8336A3EB9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9399-32B6-48AE-ABA4-F8336A3EB9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70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99585-26F1-1DF4-7103-6C7258791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7FBF39-5DA5-2645-FFFA-4EDF8C222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F15FE-F035-5D91-165C-338AD716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01341-A471-86B4-3D0C-CC7F99AF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8F370-14B2-5485-5C53-E392405A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0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D119F-49BC-04B5-4F0C-A285DE1D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E097E9-FBE4-0D60-F8E9-7828A217B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6C404-A0CE-7BFC-EE7D-00BEB199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74381-D0AA-F3C3-0284-16279707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CA129-E289-1B4F-6050-B96CED07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77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A30813-82C7-86B8-CC45-8871FDCBC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01D2B-C997-6EA1-0C48-530EC6743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B4CFE-0750-8302-2C7F-C6AF216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A6FAC-3B7F-4B79-429C-61397782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0C5D-6082-6105-1A48-3DD0EAEE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F54B6-E593-75C3-1350-90D4380F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36A37-7A75-FEBF-4ED3-EAC0C3F06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1D0FF-9BD5-00A5-5FEA-DC770552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40C65-B2AE-C5A6-FABF-EED40DB2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6FCBC-28C2-B4F7-F877-33D8855E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E2AE6-E04F-A950-1B15-21D87E4D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5859F9-24D2-1EFE-FDF1-1AF4A1206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4584A-9135-CF97-E79A-005A9684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D841-840B-0E8F-28E1-40690289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0052C-4084-6B73-4412-2DE12BD3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4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E5814-FC73-BA24-F8BE-D86CF373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6D149-4A72-1A15-2E82-C5E0D467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F96BB3-8872-4564-F0EB-028315E0C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E37C8-F9C3-71DD-6D42-CBE31CB9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94522-1ADD-0D42-70EF-CEA9946D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1842D9-ED55-799A-FD10-85E99961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8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DBFCC-8F34-F19B-5CC2-D24E049D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40605-6A3A-CB8A-205B-B07C592C1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4C00DE-91F7-FBE8-FEAF-C9A8FD683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5564E5-1542-EDD5-580C-13D2BA067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6B534E-D8F5-336D-5A59-871D988E3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397ED0-6E0B-7D4A-7CF1-4B5A50E3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FA30C-365A-5835-7176-B4B41716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207B15-316E-53D8-0884-48DAC016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1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B238B-C0AD-64DF-0281-13016D78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46130D-2D2C-D167-1C1C-6E6C6640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4B03B5-0560-8300-FE6C-EA40684D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6806DC-4059-61BA-64B1-A9A2C82C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8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541649-7BB5-95BC-0C43-5C8878DB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61A308-FAA0-8FFC-1715-C9197F68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B59ED-B4D7-02A9-E676-3D2C823CE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5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FCEA4-B378-6BC8-E8D4-6F0407C7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B3B9-3B8F-208F-679D-BB60A5E6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2076FA-583B-D5A8-5374-FEB1771AF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AAADE-B8DD-B59B-A2B1-F0FBD920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EEB072-738B-9AC1-CE7E-BD0BEC8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55381D-7106-891B-1317-AE5ED308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2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88A09-922F-987E-C90E-A56D0FD2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0CC545-FA4D-BD30-AECB-7954C3337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FC3342-8184-B256-C325-44A64820A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4C2D29-06A1-D038-78EC-4713EBD0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58657-45DF-8335-DA9A-63FC2E80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8BB135-4D89-6940-BE23-A870F603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2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DD778A-BF7D-F892-FF27-BD45DD1B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ADE02F-F16F-AA79-4C70-F694B434A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E5A11-E548-1305-F521-147213CA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F2814-CB4A-4E9D-BE7A-F62F8A8189BA}" type="datetimeFigureOut">
              <a:rPr lang="ko-KR" altLang="en-US" smtClean="0"/>
              <a:t>2024. 6. 30.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3BA0C-F678-A28B-EA3F-253EFC3CA2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DAAB7-02B6-14DC-C2B1-27ADBD268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13C8A-D72D-4037-B8B7-510503C1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9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cap.cloud.sa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685D006-8E5F-1D49-F00C-EF400C6C93C6}"/>
              </a:ext>
            </a:extLst>
          </p:cNvPr>
          <p:cNvSpPr txBox="1"/>
          <p:nvPr/>
        </p:nvSpPr>
        <p:spPr>
          <a:xfrm>
            <a:off x="9469520" y="6305391"/>
            <a:ext cx="25795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3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한광훈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클라우드 사업부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연구소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AB1B4-1C7D-DB58-A2A4-06EC04A57992}"/>
              </a:ext>
            </a:extLst>
          </p:cNvPr>
          <p:cNvSpPr txBox="1"/>
          <p:nvPr/>
        </p:nvSpPr>
        <p:spPr>
          <a:xfrm>
            <a:off x="10714688" y="6013003"/>
            <a:ext cx="13035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Nov 15, 2023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647391-9CA7-1294-BF0E-5106922ED8BE}"/>
              </a:ext>
            </a:extLst>
          </p:cNvPr>
          <p:cNvGrpSpPr/>
          <p:nvPr/>
        </p:nvGrpSpPr>
        <p:grpSpPr>
          <a:xfrm>
            <a:off x="1432704" y="2902583"/>
            <a:ext cx="9326592" cy="1052834"/>
            <a:chOff x="1432704" y="2209695"/>
            <a:chExt cx="9326592" cy="105283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3BA8E49-F4E9-79EA-DA34-13448931B121}"/>
                </a:ext>
              </a:extLst>
            </p:cNvPr>
            <p:cNvSpPr/>
            <p:nvPr/>
          </p:nvSpPr>
          <p:spPr>
            <a:xfrm>
              <a:off x="1477312" y="2209695"/>
              <a:ext cx="9237376" cy="596403"/>
            </a:xfrm>
            <a:prstGeom prst="roundRect">
              <a:avLst>
                <a:gd name="adj" fmla="val 0"/>
              </a:avLst>
            </a:prstGeom>
            <a:solidFill>
              <a:srgbClr val="F7AD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1432704" y="2239640"/>
              <a:ext cx="932659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SAP</a:t>
              </a:r>
              <a:r>
                <a:rPr lang="ko-KR" altLang="en-US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Clean</a:t>
              </a:r>
              <a:r>
                <a:rPr lang="ko-KR" altLang="en-US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Core</a:t>
              </a:r>
              <a:r>
                <a:rPr lang="ko-KR" altLang="en-US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 위한 </a:t>
              </a:r>
              <a:r>
                <a:rPr lang="en-US" altLang="ko-KR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S/4HANA </a:t>
              </a:r>
              <a:r>
                <a:rPr lang="ko-KR" altLang="en-US" sz="3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 환경의 변화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5BC8B7-68AC-4C61-D5C7-002DE55BB6AE}"/>
                </a:ext>
              </a:extLst>
            </p:cNvPr>
            <p:cNvSpPr txBox="1"/>
            <p:nvPr/>
          </p:nvSpPr>
          <p:spPr>
            <a:xfrm>
              <a:off x="3192801" y="2877808"/>
              <a:ext cx="5806397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REST </a:t>
              </a:r>
              <a:r>
                <a:rPr lang="ko-KR" altLang="en-US" sz="19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기반의 </a:t>
              </a:r>
              <a:r>
                <a:rPr lang="en-US" altLang="ko-KR" sz="19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Modern ABAP</a:t>
              </a:r>
              <a:r>
                <a:rPr lang="ko-KR" altLang="en-US" sz="19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과 </a:t>
              </a:r>
              <a:r>
                <a:rPr lang="en-US" altLang="ko-KR" sz="19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BTP </a:t>
              </a:r>
              <a:r>
                <a:rPr lang="ko-KR" altLang="en-US" sz="19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활용 사례 공유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136589-C10C-DAFC-424F-39F7C092789D}"/>
              </a:ext>
            </a:extLst>
          </p:cNvPr>
          <p:cNvGrpSpPr/>
          <p:nvPr/>
        </p:nvGrpSpPr>
        <p:grpSpPr>
          <a:xfrm>
            <a:off x="465794" y="284927"/>
            <a:ext cx="2093820" cy="618347"/>
            <a:chOff x="465794" y="284927"/>
            <a:chExt cx="2093820" cy="61834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E6FA21D-40A4-DD36-8833-60AD27A6B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/>
            <a:stretch/>
          </p:blipFill>
          <p:spPr bwMode="auto">
            <a:xfrm>
              <a:off x="924674" y="284927"/>
              <a:ext cx="1634940" cy="59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DBB7803E-9F59-0464-43D0-E0E447FB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60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3978569" cy="584777"/>
            <a:chOff x="465794" y="346571"/>
            <a:chExt cx="3978569" cy="584777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59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3451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Data 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모델링 수행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A7F6AE-1D2E-2337-3504-A719C060473D}"/>
              </a:ext>
            </a:extLst>
          </p:cNvPr>
          <p:cNvGrpSpPr/>
          <p:nvPr/>
        </p:nvGrpSpPr>
        <p:grpSpPr>
          <a:xfrm>
            <a:off x="307942" y="1910079"/>
            <a:ext cx="11576115" cy="4324350"/>
            <a:chOff x="307942" y="1771650"/>
            <a:chExt cx="11576115" cy="43243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24B0E38-47F6-6E53-D1B9-D9242B5692FC}"/>
                </a:ext>
              </a:extLst>
            </p:cNvPr>
            <p:cNvGrpSpPr/>
            <p:nvPr/>
          </p:nvGrpSpPr>
          <p:grpSpPr>
            <a:xfrm>
              <a:off x="1381125" y="1771650"/>
              <a:ext cx="1666875" cy="4324350"/>
              <a:chOff x="1381125" y="1771650"/>
              <a:chExt cx="1666875" cy="432435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01681AB-BF72-31BA-94C2-BE33892FB983}"/>
                  </a:ext>
                </a:extLst>
              </p:cNvPr>
              <p:cNvSpPr/>
              <p:nvPr/>
            </p:nvSpPr>
            <p:spPr>
              <a:xfrm>
                <a:off x="1381125" y="1771650"/>
                <a:ext cx="1666875" cy="4324350"/>
              </a:xfrm>
              <a:prstGeom prst="rect">
                <a:avLst/>
              </a:prstGeom>
              <a:solidFill>
                <a:srgbClr val="F7ADAE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832211-1B3D-95E9-DC06-54B5AAE97857}"/>
                  </a:ext>
                </a:extLst>
              </p:cNvPr>
              <p:cNvSpPr txBox="1"/>
              <p:nvPr/>
            </p:nvSpPr>
            <p:spPr>
              <a:xfrm>
                <a:off x="1601820" y="5677051"/>
                <a:ext cx="12254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승인 요청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6E32F2E-0FDA-BEDE-7ACC-A601936821E8}"/>
                </a:ext>
              </a:extLst>
            </p:cNvPr>
            <p:cNvGrpSpPr/>
            <p:nvPr/>
          </p:nvGrpSpPr>
          <p:grpSpPr>
            <a:xfrm>
              <a:off x="6543675" y="1771650"/>
              <a:ext cx="1666875" cy="4324350"/>
              <a:chOff x="1381125" y="1771650"/>
              <a:chExt cx="1666875" cy="432435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0F0B0B5-0189-6A23-121B-E2750FF08F4E}"/>
                  </a:ext>
                </a:extLst>
              </p:cNvPr>
              <p:cNvSpPr/>
              <p:nvPr/>
            </p:nvSpPr>
            <p:spPr>
              <a:xfrm>
                <a:off x="1381125" y="1771650"/>
                <a:ext cx="1666875" cy="4324350"/>
              </a:xfrm>
              <a:prstGeom prst="rect">
                <a:avLst/>
              </a:prstGeom>
              <a:solidFill>
                <a:srgbClr val="F7ADAE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3EAB45-6685-29EB-16E2-5DD347621C7C}"/>
                  </a:ext>
                </a:extLst>
              </p:cNvPr>
              <p:cNvSpPr txBox="1"/>
              <p:nvPr/>
            </p:nvSpPr>
            <p:spPr>
              <a:xfrm>
                <a:off x="1601820" y="5677051"/>
                <a:ext cx="12254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AR / AP</a:t>
                </a:r>
                <a:endParaRPr lang="ko-KR" altLang="en-US" sz="1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5642C93-2E18-7AED-DCCF-B8F9B1980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42" y="1886409"/>
              <a:ext cx="11576115" cy="329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12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3994599" cy="584777"/>
            <a:chOff x="465794" y="346571"/>
            <a:chExt cx="3994599" cy="584777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59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3467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서비스 모델링 수행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CE8042A-F354-CF36-69BE-EE0A0471A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t="628" r="47793" b="-1"/>
          <a:stretch/>
        </p:blipFill>
        <p:spPr>
          <a:xfrm>
            <a:off x="6809011" y="2555951"/>
            <a:ext cx="3977617" cy="2376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75C1B-7352-DFA9-22BE-0CBB0C8837E5}"/>
              </a:ext>
            </a:extLst>
          </p:cNvPr>
          <p:cNvSpPr txBox="1"/>
          <p:nvPr/>
        </p:nvSpPr>
        <p:spPr>
          <a:xfrm>
            <a:off x="1043233" y="5895875"/>
            <a:ext cx="1010553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Screen Flow </a:t>
            </a:r>
            <a:r>
              <a:rPr lang="ko-KR" altLang="en-US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따라 필요한 서비스와 </a:t>
            </a:r>
            <a:r>
              <a:rPr lang="en-US" altLang="ko-KR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Operation</a:t>
            </a:r>
            <a:r>
              <a:rPr lang="ko-KR" altLang="en-US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매핑하여 화면 개발자에게 제공한다</a:t>
            </a:r>
            <a:endParaRPr lang="en-US" altLang="ko-KR" sz="16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058C66-4B70-E334-AE63-165C130F25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9" t="5639" r="-2829" b="-1571"/>
          <a:stretch/>
        </p:blipFill>
        <p:spPr>
          <a:xfrm>
            <a:off x="1114184" y="2181927"/>
            <a:ext cx="3877442" cy="31245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2584656-E732-EC81-1685-7DBBC5D7121E}"/>
              </a:ext>
            </a:extLst>
          </p:cNvPr>
          <p:cNvGrpSpPr/>
          <p:nvPr/>
        </p:nvGrpSpPr>
        <p:grpSpPr>
          <a:xfrm>
            <a:off x="6468287" y="1551518"/>
            <a:ext cx="4659067" cy="307777"/>
            <a:chOff x="6468287" y="1551518"/>
            <a:chExt cx="4659067" cy="30777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039366E-2A10-24EC-A6F8-2839C497B4B7}"/>
                </a:ext>
              </a:extLst>
            </p:cNvPr>
            <p:cNvSpPr/>
            <p:nvPr/>
          </p:nvSpPr>
          <p:spPr>
            <a:xfrm>
              <a:off x="6667500" y="1551519"/>
              <a:ext cx="4244340" cy="307776"/>
            </a:xfrm>
            <a:prstGeom prst="roundRect">
              <a:avLst>
                <a:gd name="adj" fmla="val 0"/>
              </a:avLst>
            </a:prstGeom>
            <a:solidFill>
              <a:srgbClr val="F7AD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E65609-4AC4-C0D3-256C-9B696300521D}"/>
                </a:ext>
              </a:extLst>
            </p:cNvPr>
            <p:cNvSpPr txBox="1"/>
            <p:nvPr/>
          </p:nvSpPr>
          <p:spPr>
            <a:xfrm>
              <a:off x="6468287" y="1551518"/>
              <a:ext cx="46590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어플리케이션에 필요한 </a:t>
              </a:r>
              <a:r>
                <a:rPr lang="en-US" altLang="ko-KR" sz="1400" dirty="0"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CDS Entity 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와 </a:t>
              </a:r>
              <a:r>
                <a:rPr lang="ko-KR" altLang="en-US" sz="1400" dirty="0"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400" dirty="0"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Search Help 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05A19E-DE3D-DE54-953E-574CD46C6226}"/>
              </a:ext>
            </a:extLst>
          </p:cNvPr>
          <p:cNvGrpSpPr/>
          <p:nvPr/>
        </p:nvGrpSpPr>
        <p:grpSpPr>
          <a:xfrm>
            <a:off x="731522" y="1551518"/>
            <a:ext cx="4659067" cy="307777"/>
            <a:chOff x="6468287" y="1551518"/>
            <a:chExt cx="4659067" cy="30777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E088C1-25E7-02EF-1B8E-CA3ED603AB8E}"/>
                </a:ext>
              </a:extLst>
            </p:cNvPr>
            <p:cNvSpPr/>
            <p:nvPr/>
          </p:nvSpPr>
          <p:spPr>
            <a:xfrm>
              <a:off x="6667500" y="1551519"/>
              <a:ext cx="4244340" cy="307776"/>
            </a:xfrm>
            <a:prstGeom prst="roundRect">
              <a:avLst>
                <a:gd name="adj" fmla="val 0"/>
              </a:avLst>
            </a:prstGeom>
            <a:solidFill>
              <a:srgbClr val="F7AD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29FD99-71E3-E029-A12A-3EB49BB13CFA}"/>
                </a:ext>
              </a:extLst>
            </p:cNvPr>
            <p:cNvSpPr txBox="1"/>
            <p:nvPr/>
          </p:nvSpPr>
          <p:spPr>
            <a:xfrm>
              <a:off x="6468287" y="1551518"/>
              <a:ext cx="46590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Screen Flow 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14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49FC27A-C0C2-3A92-1B35-16DA55EBF254}"/>
              </a:ext>
            </a:extLst>
          </p:cNvPr>
          <p:cNvGrpSpPr/>
          <p:nvPr/>
        </p:nvGrpSpPr>
        <p:grpSpPr>
          <a:xfrm>
            <a:off x="465794" y="346571"/>
            <a:ext cx="2107865" cy="569388"/>
            <a:chOff x="465794" y="346571"/>
            <a:chExt cx="2107865" cy="569388"/>
          </a:xfrm>
        </p:grpSpPr>
        <p:pic>
          <p:nvPicPr>
            <p:cNvPr id="3" name="그림 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4F99DA92-29B0-8ED5-E21C-9A028D374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9B350E-3255-21F3-4D63-35BFFB87595A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1D412-BFA0-C392-9D75-8149A01045F2}"/>
                </a:ext>
              </a:extLst>
            </p:cNvPr>
            <p:cNvSpPr txBox="1"/>
            <p:nvPr/>
          </p:nvSpPr>
          <p:spPr>
            <a:xfrm>
              <a:off x="992777" y="623571"/>
              <a:ext cx="158088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Business Object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6" name="그림 5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437A5383-CF03-E0B8-B319-91D458C36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4"/>
          <a:stretch/>
        </p:blipFill>
        <p:spPr>
          <a:xfrm>
            <a:off x="3010282" y="2960688"/>
            <a:ext cx="6171436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3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2107865" cy="569388"/>
            <a:chOff x="465794" y="346571"/>
            <a:chExt cx="2107865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158088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Business Object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B2FE8F-CDD3-6D7A-54E6-87E1892F7B2F}"/>
              </a:ext>
            </a:extLst>
          </p:cNvPr>
          <p:cNvSpPr txBox="1"/>
          <p:nvPr/>
        </p:nvSpPr>
        <p:spPr>
          <a:xfrm>
            <a:off x="5072061" y="5018644"/>
            <a:ext cx="204787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Operations </a:t>
            </a:r>
            <a:r>
              <a:rPr lang="ko-KR" altLang="en-US" sz="13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정의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DC71E-C32E-C772-2D87-B9FAFD5B7621}"/>
              </a:ext>
            </a:extLst>
          </p:cNvPr>
          <p:cNvSpPr txBox="1"/>
          <p:nvPr/>
        </p:nvSpPr>
        <p:spPr>
          <a:xfrm>
            <a:off x="8293100" y="4903228"/>
            <a:ext cx="3270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Operations </a:t>
            </a:r>
            <a:r>
              <a:rPr lang="ko-KR" altLang="en-US" sz="14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</a:t>
            </a:r>
            <a:br>
              <a:rPr lang="ko-KR" altLang="en-US" sz="14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4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Input / Output </a:t>
            </a:r>
            <a:r>
              <a:rPr lang="ko-KR" altLang="en-US" sz="140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파라미터로 로직 작성 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그림 13" descr="폰트, 원, 텍스트, 스크린샷이(가) 표시된 사진&#10;&#10;자동 생성된 설명">
            <a:extLst>
              <a:ext uri="{FF2B5EF4-FFF2-40B4-BE49-F238E27FC236}">
                <a16:creationId xmlns:a16="http://schemas.microsoft.com/office/drawing/2014/main" id="{36507718-0583-12CD-FED3-AE793065C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5" y="2575310"/>
            <a:ext cx="9686929" cy="19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6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2107865" cy="569388"/>
            <a:chOff x="465794" y="346571"/>
            <a:chExt cx="2107865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158088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Business Object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04FA255-838F-65C1-FE16-F8E991088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929193"/>
            <a:ext cx="9956800" cy="39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31776CA9-262A-9257-1E8B-2B845446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"/>
          <a:stretch/>
        </p:blipFill>
        <p:spPr>
          <a:xfrm>
            <a:off x="2522733" y="2997363"/>
            <a:ext cx="7146534" cy="1584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A6FA52-EAA2-1B51-2373-CDE9C4FB6D8D}"/>
              </a:ext>
            </a:extLst>
          </p:cNvPr>
          <p:cNvGrpSpPr/>
          <p:nvPr/>
        </p:nvGrpSpPr>
        <p:grpSpPr>
          <a:xfrm>
            <a:off x="465794" y="346571"/>
            <a:ext cx="3720486" cy="569388"/>
            <a:chOff x="465794" y="346571"/>
            <a:chExt cx="3720486" cy="569388"/>
          </a:xfrm>
        </p:grpSpPr>
        <p:pic>
          <p:nvPicPr>
            <p:cNvPr id="3" name="그림 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8ED97124-CE63-FF7A-2180-FA38B0F2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7C99F5-A9B5-A653-6154-007F3DE8113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9480-27E4-2882-1057-90B15A98C8B7}"/>
                </a:ext>
              </a:extLst>
            </p:cNvPr>
            <p:cNvSpPr txBox="1"/>
            <p:nvPr/>
          </p:nvSpPr>
          <p:spPr>
            <a:xfrm>
              <a:off x="992777" y="623571"/>
              <a:ext cx="31935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</a:t>
              </a:r>
              <a:r>
                <a:rPr lang="ko-KR" altLang="en-US" sz="13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이용한 프로젝트의 담당자 별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Role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62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3720486" cy="569388"/>
            <a:chOff x="465794" y="346571"/>
            <a:chExt cx="3720486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31935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</a:t>
              </a:r>
              <a:r>
                <a:rPr lang="ko-KR" altLang="en-US" sz="13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이용한 프로젝트의 담당자 별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Role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4" name="그림 3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EDBFF0E1-B462-AAD7-7CA0-2C017600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676071"/>
            <a:ext cx="9042400" cy="44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1C07CE-4729-0AE8-C6B2-48D31064C959}"/>
              </a:ext>
            </a:extLst>
          </p:cNvPr>
          <p:cNvGrpSpPr/>
          <p:nvPr/>
        </p:nvGrpSpPr>
        <p:grpSpPr>
          <a:xfrm>
            <a:off x="465794" y="346571"/>
            <a:ext cx="2061377" cy="569388"/>
            <a:chOff x="465794" y="346571"/>
            <a:chExt cx="2061377" cy="569388"/>
          </a:xfrm>
        </p:grpSpPr>
        <p:pic>
          <p:nvPicPr>
            <p:cNvPr id="3" name="그림 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06E08A16-631B-677A-66F9-24987566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4A4C4A-2884-5F56-BB94-6072FD5DDB92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48C6E2-5CE5-5317-2F7B-C2C0A722D3FC}"/>
                </a:ext>
              </a:extLst>
            </p:cNvPr>
            <p:cNvSpPr txBox="1"/>
            <p:nvPr/>
          </p:nvSpPr>
          <p:spPr>
            <a:xfrm>
              <a:off x="992777" y="623571"/>
              <a:ext cx="153439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프로그램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 개발</a:t>
              </a:r>
            </a:p>
          </p:txBody>
        </p:sp>
      </p:grpSp>
      <p:pic>
        <p:nvPicPr>
          <p:cNvPr id="6" name="그림 5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97C73A23-5EA8-E04E-596A-1DDC3DEC0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/>
          <a:stretch/>
        </p:blipFill>
        <p:spPr>
          <a:xfrm>
            <a:off x="3359587" y="2960688"/>
            <a:ext cx="5472825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6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6464827" cy="569388"/>
            <a:chOff x="465794" y="346571"/>
            <a:chExt cx="6464827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593784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프로그램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 개발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SAP Business Application Studio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의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Fiori Tools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활용</a:t>
              </a:r>
            </a:p>
          </p:txBody>
        </p:sp>
      </p:grpSp>
      <p:pic>
        <p:nvPicPr>
          <p:cNvPr id="3" name="그림 2" descr="텍스트, 스크린샷, 원, 로고이(가) 표시된 사진&#10;&#10;자동 생성된 설명">
            <a:extLst>
              <a:ext uri="{FF2B5EF4-FFF2-40B4-BE49-F238E27FC236}">
                <a16:creationId xmlns:a16="http://schemas.microsoft.com/office/drawing/2014/main" id="{61F2E8F5-BFE4-75A5-09FF-01FE50898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825770"/>
            <a:ext cx="8591550" cy="42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4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6464827" cy="569388"/>
            <a:chOff x="465794" y="346571"/>
            <a:chExt cx="6464827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593784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프로그램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 개발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SAP Business Application Studio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의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Fiori Tools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활용</a:t>
              </a:r>
            </a:p>
          </p:txBody>
        </p:sp>
      </p:grp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1A8C2B5-C42E-3D76-E5A8-42B4E88B8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69158"/>
            <a:ext cx="7772400" cy="54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5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6AFE9FA2-C7A2-FACB-7CC3-14273A6C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상징, 그래픽, 폰트, 다채로움이(가) 표시된 사진&#10;&#10;자동 생성된 설명">
            <a:extLst>
              <a:ext uri="{FF2B5EF4-FFF2-40B4-BE49-F238E27FC236}">
                <a16:creationId xmlns:a16="http://schemas.microsoft.com/office/drawing/2014/main" id="{0EE5D365-C513-93BC-E208-371EF29D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4" y="346571"/>
            <a:ext cx="448606" cy="5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4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16493F4-4102-3C25-468B-5D736830B8A7}"/>
              </a:ext>
            </a:extLst>
          </p:cNvPr>
          <p:cNvGrpSpPr/>
          <p:nvPr/>
        </p:nvGrpSpPr>
        <p:grpSpPr>
          <a:xfrm>
            <a:off x="465794" y="346571"/>
            <a:ext cx="2285798" cy="569388"/>
            <a:chOff x="465794" y="346571"/>
            <a:chExt cx="2285798" cy="569388"/>
          </a:xfrm>
        </p:grpSpPr>
        <p:pic>
          <p:nvPicPr>
            <p:cNvPr id="3" name="그림 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88A77792-9265-0C9E-F567-A033BAA4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0F3016-CB29-5C24-4ADA-DF7D06387ACC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B5634F-62C0-17A3-44D4-6F2B5AF8D62D}"/>
                </a:ext>
              </a:extLst>
            </p:cNvPr>
            <p:cNvSpPr txBox="1"/>
            <p:nvPr/>
          </p:nvSpPr>
          <p:spPr>
            <a:xfrm>
              <a:off x="992777" y="623571"/>
              <a:ext cx="17588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SaaS ERP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 특징</a:t>
              </a:r>
            </a:p>
          </p:txBody>
        </p:sp>
      </p:grpSp>
      <p:pic>
        <p:nvPicPr>
          <p:cNvPr id="10" name="그림 9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84F297AD-BE8A-5710-5F58-906A98925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1"/>
          <a:stretch/>
        </p:blipFill>
        <p:spPr>
          <a:xfrm>
            <a:off x="2121100" y="2997363"/>
            <a:ext cx="7949799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02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2285798" cy="569388"/>
            <a:chOff x="465794" y="346571"/>
            <a:chExt cx="2285798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17588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SaaS ERP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 특징</a:t>
              </a: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ED209F8-8ABC-50A6-ACF4-7150BD670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14" y="1905295"/>
            <a:ext cx="9148571" cy="37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2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2285798" cy="569388"/>
            <a:chOff x="465794" y="346571"/>
            <a:chExt cx="2285798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17588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SaaS ERP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 특징</a:t>
              </a:r>
            </a:p>
          </p:txBody>
        </p:sp>
      </p:grp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F5FD0C6-D713-5043-5F87-C18A00D58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5959"/>
            <a:ext cx="9296400" cy="54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5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7B068B4-4947-1C69-4192-EFA724DF6482}"/>
              </a:ext>
            </a:extLst>
          </p:cNvPr>
          <p:cNvGrpSpPr/>
          <p:nvPr/>
        </p:nvGrpSpPr>
        <p:grpSpPr>
          <a:xfrm>
            <a:off x="465794" y="346571"/>
            <a:ext cx="2022905" cy="569388"/>
            <a:chOff x="465794" y="346571"/>
            <a:chExt cx="2022905" cy="569388"/>
          </a:xfrm>
        </p:grpSpPr>
        <p:pic>
          <p:nvPicPr>
            <p:cNvPr id="3" name="그림 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EEBC3596-A1F9-1A99-7631-EDE36247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8C186-706D-CDB4-0012-F2DA60F46E1E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53E513-D84B-7A05-5FFC-6781B88951EF}"/>
                </a:ext>
              </a:extLst>
            </p:cNvPr>
            <p:cNvSpPr txBox="1"/>
            <p:nvPr/>
          </p:nvSpPr>
          <p:spPr>
            <a:xfrm>
              <a:off x="992777" y="623571"/>
              <a:ext cx="14959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BTP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환경의 개발 </a:t>
              </a:r>
            </a:p>
          </p:txBody>
        </p:sp>
      </p:grpSp>
      <p:pic>
        <p:nvPicPr>
          <p:cNvPr id="7" name="그림 6" descr="시계, 폰트, 디지털 시계, 디자인이(가) 표시된 사진&#10;&#10;자동 생성된 설명">
            <a:extLst>
              <a:ext uri="{FF2B5EF4-FFF2-40B4-BE49-F238E27FC236}">
                <a16:creationId xmlns:a16="http://schemas.microsoft.com/office/drawing/2014/main" id="{D10E4736-9DD3-E1D8-B4AB-0224A26CE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"/>
          <a:stretch/>
        </p:blipFill>
        <p:spPr>
          <a:xfrm>
            <a:off x="1804317" y="2960688"/>
            <a:ext cx="8583365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6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2022905" cy="569388"/>
            <a:chOff x="465794" y="346571"/>
            <a:chExt cx="2022905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14959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BTP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환경의 개발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81D3718-04D8-9040-6548-BA4318B354B1}"/>
              </a:ext>
            </a:extLst>
          </p:cNvPr>
          <p:cNvSpPr txBox="1"/>
          <p:nvPr/>
        </p:nvSpPr>
        <p:spPr>
          <a:xfrm>
            <a:off x="1298853" y="5700028"/>
            <a:ext cx="959429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SAP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Cloud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상에서 어플리케이션 개발에 필요한 개발 방법론인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CAP (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https://cap.cloud.sap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기반으로 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개발에 필요한 여러가지 서비스를 제공함으로써 기존에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ABAP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같이 개발자는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BAS (Business Application Service)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라는 웹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IDE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통해서 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동일한 환경에서 손쉽게 여러 유형의 어플리케이션을 개발할 수 있는 환경을 제공하고 있습니다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7B4E80F-D609-E381-B53E-04848E17D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9" y="1192958"/>
            <a:ext cx="8276391" cy="42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63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647391-9CA7-1294-BF0E-5106922ED8BE}"/>
              </a:ext>
            </a:extLst>
          </p:cNvPr>
          <p:cNvGrpSpPr/>
          <p:nvPr/>
        </p:nvGrpSpPr>
        <p:grpSpPr>
          <a:xfrm>
            <a:off x="511677" y="1500460"/>
            <a:ext cx="3131652" cy="707886"/>
            <a:chOff x="1477309" y="2117522"/>
            <a:chExt cx="9527398" cy="70788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3BA8E49-F4E9-79EA-DA34-13448931B121}"/>
                </a:ext>
              </a:extLst>
            </p:cNvPr>
            <p:cNvSpPr/>
            <p:nvPr/>
          </p:nvSpPr>
          <p:spPr>
            <a:xfrm>
              <a:off x="1477309" y="2473849"/>
              <a:ext cx="9527395" cy="351559"/>
            </a:xfrm>
            <a:prstGeom prst="roundRect">
              <a:avLst>
                <a:gd name="adj" fmla="val 0"/>
              </a:avLst>
            </a:prstGeom>
            <a:solidFill>
              <a:srgbClr val="F7AD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1767066" y="2117522"/>
              <a:ext cx="92376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Thank you.</a:t>
              </a:r>
              <a:endParaRPr lang="ko-KR" alt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136589-C10C-DAFC-424F-39F7C092789D}"/>
              </a:ext>
            </a:extLst>
          </p:cNvPr>
          <p:cNvGrpSpPr/>
          <p:nvPr/>
        </p:nvGrpSpPr>
        <p:grpSpPr>
          <a:xfrm>
            <a:off x="9624837" y="5943418"/>
            <a:ext cx="2093820" cy="618347"/>
            <a:chOff x="465794" y="284927"/>
            <a:chExt cx="2093820" cy="61834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E6FA21D-40A4-DD36-8833-60AD27A6B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/>
            <a:stretch/>
          </p:blipFill>
          <p:spPr bwMode="auto">
            <a:xfrm>
              <a:off x="924674" y="284927"/>
              <a:ext cx="1634940" cy="59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DBB7803E-9F59-0464-43D0-E0E447FB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E82645-21AA-DBDE-1D28-5EB01F9C5DA3}"/>
              </a:ext>
            </a:extLst>
          </p:cNvPr>
          <p:cNvSpPr txBox="1"/>
          <p:nvPr/>
        </p:nvSpPr>
        <p:spPr>
          <a:xfrm>
            <a:off x="200968" y="6430960"/>
            <a:ext cx="6094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ⓒ 2023 </a:t>
            </a:r>
            <a:r>
              <a:rPr lang="ko-KR" altLang="en-US" sz="1100" dirty="0" err="1"/>
              <a:t>Readian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Solution</a:t>
            </a:r>
            <a:r>
              <a:rPr lang="ko-KR" altLang="en-US" sz="1100" dirty="0"/>
              <a:t>. All </a:t>
            </a:r>
            <a:r>
              <a:rPr lang="ko-KR" altLang="en-US" sz="1100" dirty="0" err="1"/>
              <a:t>rights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reserved</a:t>
            </a:r>
            <a:r>
              <a:rPr lang="ko-KR" altLang="en-US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896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시계, 그래픽, 디자인이(가) 표시된 사진&#10;&#10;자동 생성된 설명">
            <a:extLst>
              <a:ext uri="{FF2B5EF4-FFF2-40B4-BE49-F238E27FC236}">
                <a16:creationId xmlns:a16="http://schemas.microsoft.com/office/drawing/2014/main" id="{4DE6AACD-5CDF-866B-78DA-C3BCB8DC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/>
          <a:stretch/>
        </p:blipFill>
        <p:spPr>
          <a:xfrm>
            <a:off x="1503761" y="2960688"/>
            <a:ext cx="9184478" cy="158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E73FFD-A482-122D-3020-A7062E2E42BD}"/>
              </a:ext>
            </a:extLst>
          </p:cNvPr>
          <p:cNvGrpSpPr/>
          <p:nvPr/>
        </p:nvGrpSpPr>
        <p:grpSpPr>
          <a:xfrm>
            <a:off x="465794" y="346571"/>
            <a:ext cx="3401488" cy="569388"/>
            <a:chOff x="465794" y="346571"/>
            <a:chExt cx="3401488" cy="569388"/>
          </a:xfrm>
        </p:grpSpPr>
        <p:pic>
          <p:nvPicPr>
            <p:cNvPr id="13" name="그림 12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D46CB160-61DA-4FEE-1469-43EEEE19C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BF00F0-73DD-B84F-06F4-8E274E9AD9D5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F62703-3F2E-8664-7717-CE21F0179971}"/>
                </a:ext>
              </a:extLst>
            </p:cNvPr>
            <p:cNvSpPr txBox="1"/>
            <p:nvPr/>
          </p:nvSpPr>
          <p:spPr>
            <a:xfrm>
              <a:off x="992777" y="623571"/>
              <a:ext cx="28745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Restful ABAP Programing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이란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96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3401488" cy="569388"/>
            <a:chOff x="465794" y="346571"/>
            <a:chExt cx="3401488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13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28745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Restful ABAP Programing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이란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3" name="그림 2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A9294FAC-424D-99A3-5ED3-E03C32C5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4" y="1306889"/>
            <a:ext cx="10139852" cy="47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3510492" cy="569388"/>
            <a:chOff x="465794" y="346571"/>
            <a:chExt cx="3510492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83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18918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</a:t>
              </a:r>
            </a:p>
          </p:txBody>
        </p:sp>
      </p:grpSp>
      <p:pic>
        <p:nvPicPr>
          <p:cNvPr id="3" name="그림 2" descr="텍스트, 스크린샷, 폰트, 원이(가) 표시된 사진">
            <a:extLst>
              <a:ext uri="{FF2B5EF4-FFF2-40B4-BE49-F238E27FC236}">
                <a16:creationId xmlns:a16="http://schemas.microsoft.com/office/drawing/2014/main" id="{9725DAC6-6B7D-897D-BEA8-3EAA98E2D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1635512"/>
            <a:ext cx="9570720" cy="45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1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5988735" cy="569388"/>
            <a:chOff x="465794" y="346571"/>
            <a:chExt cx="5988735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83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54617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설계서 분석 및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전환 시 변경 필요항목 정리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3730EBE-1A1C-DD1A-34FE-A93DF9784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"/>
          <a:stretch/>
        </p:blipFill>
        <p:spPr>
          <a:xfrm>
            <a:off x="690097" y="1531938"/>
            <a:ext cx="1078475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00563E-E48E-DB19-215B-E7C2D7301FB7}"/>
              </a:ext>
            </a:extLst>
          </p:cNvPr>
          <p:cNvSpPr/>
          <p:nvPr/>
        </p:nvSpPr>
        <p:spPr>
          <a:xfrm>
            <a:off x="409574" y="1341438"/>
            <a:ext cx="11372850" cy="5278437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6189110" cy="569388"/>
            <a:chOff x="465794" y="346571"/>
            <a:chExt cx="6189110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59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56621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 분석 및 필요정보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(Entity)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와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Operation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도출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0F1B920-288D-3F3E-1954-8E64C642F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4" b="7209"/>
          <a:stretch/>
        </p:blipFill>
        <p:spPr>
          <a:xfrm>
            <a:off x="602486" y="1606677"/>
            <a:ext cx="10987027" cy="480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6189110" cy="569388"/>
            <a:chOff x="465794" y="346571"/>
            <a:chExt cx="6189110" cy="569388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59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56621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 분석 및 필요정보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(Entity)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와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Operation </a:t>
              </a:r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도출</a:t>
              </a:r>
            </a:p>
          </p:txBody>
        </p:sp>
      </p:grp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9FD214-BD25-4998-783E-7ECE287BA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1681873"/>
            <a:ext cx="10048875" cy="47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15EA3B-8AAB-3F3E-299B-C0E749CCEDB3}"/>
              </a:ext>
            </a:extLst>
          </p:cNvPr>
          <p:cNvGrpSpPr/>
          <p:nvPr/>
        </p:nvGrpSpPr>
        <p:grpSpPr>
          <a:xfrm>
            <a:off x="465794" y="346571"/>
            <a:ext cx="5581572" cy="584777"/>
            <a:chOff x="465794" y="346571"/>
            <a:chExt cx="5581572" cy="584777"/>
          </a:xfrm>
        </p:grpSpPr>
        <p:pic>
          <p:nvPicPr>
            <p:cNvPr id="9" name="그림 8" descr="상징, 그래픽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2737E196-847E-E237-BB46-7776F5FE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4" y="346571"/>
              <a:ext cx="448606" cy="5567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56D37-E30D-2517-070D-7B09776B808D}"/>
                </a:ext>
              </a:extLst>
            </p:cNvPr>
            <p:cNvSpPr txBox="1"/>
            <p:nvPr/>
          </p:nvSpPr>
          <p:spPr>
            <a:xfrm>
              <a:off x="992777" y="346572"/>
              <a:ext cx="2959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RAP 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개발과 구축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: Development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Flow</a:t>
              </a:r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FF662-2F66-E7D6-3701-BA0ACD970CEA}"/>
                </a:ext>
              </a:extLst>
            </p:cNvPr>
            <p:cNvSpPr txBox="1"/>
            <p:nvPr/>
          </p:nvSpPr>
          <p:spPr>
            <a:xfrm>
              <a:off x="992777" y="623571"/>
              <a:ext cx="50545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및 서비스 모델링 </a:t>
              </a:r>
              <a:r>
                <a:rPr lang="en-US" altLang="ko-KR" sz="1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 </a:t>
              </a:r>
              <a:r>
                <a:rPr lang="en-US" altLang="ko-KR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Entity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의 </a:t>
              </a:r>
              <a:r>
                <a:rPr lang="en-US" altLang="ko-KR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Data Source 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추출 방법 결정</a:t>
              </a:r>
              <a:endPara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8288231-1150-1C3C-4CD4-761E8CBD3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726638"/>
            <a:ext cx="10010775" cy="47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4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376</Words>
  <Application>Microsoft Macintosh PowerPoint</Application>
  <PresentationFormat>와이드스크린</PresentationFormat>
  <Paragraphs>63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나눔스퀘어 네오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가영</dc:creator>
  <cp:lastModifiedBy>한 광훈</cp:lastModifiedBy>
  <cp:revision>26</cp:revision>
  <dcterms:created xsi:type="dcterms:W3CDTF">2023-11-10T06:15:20Z</dcterms:created>
  <dcterms:modified xsi:type="dcterms:W3CDTF">2024-06-30T11:56:10Z</dcterms:modified>
</cp:coreProperties>
</file>